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3"/>
    <p:sldId id="272" r:id="rId4"/>
    <p:sldId id="273" r:id="rId5"/>
    <p:sldId id="257" r:id="rId6"/>
    <p:sldId id="258" r:id="rId7"/>
    <p:sldId id="259" r:id="rId8"/>
    <p:sldId id="277" r:id="rId9"/>
    <p:sldId id="274" r:id="rId10"/>
    <p:sldId id="275" r:id="rId11"/>
    <p:sldId id="268" r:id="rId12"/>
    <p:sldId id="263" r:id="rId13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700" autoAdjust="0"/>
  </p:normalViewPr>
  <p:slideViewPr>
    <p:cSldViewPr showGuides="1">
      <p:cViewPr varScale="1">
        <p:scale>
          <a:sx n="77" d="100"/>
          <a:sy n="77" d="100"/>
        </p:scale>
        <p:origin x="81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285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51E29-EEA4-49A6-93CA-A636FEA00D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3806B-6947-4FEF-A059-BC3EEF59022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520929"/>
            <a:ext cx="12192000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1103024" cy="778098"/>
          </a:xfrm>
        </p:spPr>
        <p:txBody>
          <a:bodyPr/>
          <a:lstStyle>
            <a:lvl1pPr algn="l">
              <a:defRPr sz="3600" b="1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599" y="980729"/>
            <a:ext cx="11151029" cy="5442599"/>
          </a:xfrm>
        </p:spPr>
        <p:txBody>
          <a:bodyPr/>
          <a:lstStyle>
            <a:lvl1pPr>
              <a:defRPr sz="2400" b="0" kern="100" spc="-100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  <a:ea typeface="幼圆" pitchFamily="49" charset="-122"/>
              </a:defRPr>
            </a:lvl1pPr>
            <a:lvl2pPr>
              <a:defRPr sz="2000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  <a:ea typeface="幼圆" pitchFamily="49" charset="-122"/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4739244" y="6525345"/>
            <a:ext cx="34091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rPr>
              <a:t>事务处理与锁</a:t>
            </a:r>
            <a:endParaRPr lang="zh-CN" altLang="en-US" sz="1400" b="1">
              <a:solidFill>
                <a:schemeClr val="bg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 userDrawn="1"/>
        </p:nvSpPr>
        <p:spPr>
          <a:xfrm>
            <a:off x="10320469" y="6549073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2FA8B54D-5347-4AE6-9BB5-F8CAF14BE9FC}" type="slidenum">
              <a:rPr kumimoji="1" lang="en-US" altLang="zh-CN" sz="1400" b="1" kern="1200" smtClean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rPr>
            </a:fld>
            <a:endParaRPr kumimoji="1" lang="zh-CN" altLang="en-US" sz="1400" b="1" kern="1200">
              <a:solidFill>
                <a:schemeClr val="bg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606619" y="6541294"/>
            <a:ext cx="2993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400" b="1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rPr>
              <a:t>信创数据库实训</a:t>
            </a:r>
            <a:endParaRPr lang="zh-CN" altLang="en-US" sz="1400" b="1">
              <a:solidFill>
                <a:schemeClr val="bg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FFFF89"/>
                </a:solidFill>
              </a:defRPr>
            </a:lvl1pPr>
          </a:lstStyle>
          <a:p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6</a:t>
            </a:r>
            <a:endParaRPr lang="zh-CN" altLang="en-US" sz="960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927648" y="3501008"/>
            <a:ext cx="6400800" cy="1224136"/>
          </a:xfrm>
        </p:spPr>
        <p:txBody>
          <a:bodyPr/>
          <a:lstStyle/>
          <a:p>
            <a:r>
              <a:rPr lang="zh-CN" altLang="en-US" sz="6000" b="1">
                <a:solidFill>
                  <a:schemeClr val="bg2">
                    <a:lumMod val="10000"/>
                  </a:schemeClr>
                </a:solidFill>
                <a:latin typeface="+mn-ea"/>
              </a:rPr>
              <a:t>事务处理与锁</a:t>
            </a:r>
            <a:endParaRPr lang="zh-CN" altLang="en-US" sz="6000" b="1">
              <a:solidFill>
                <a:schemeClr val="bg2">
                  <a:lumMod val="10000"/>
                </a:schemeClr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查询锁信息 </a:t>
            </a:r>
            <a:r>
              <a:rPr lang="en-US" altLang="zh-CN"/>
              <a:t>- pg_locks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/>
              <a:t>test=# \x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Expanded display is on.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test=# </a:t>
            </a:r>
            <a:r>
              <a:rPr lang="en-US" altLang="zh-CN" b="1"/>
              <a:t>select * from pg_locks</a:t>
            </a:r>
            <a:r>
              <a:rPr lang="en-US" altLang="zh-CN"/>
              <a:t>;</a:t>
            </a:r>
            <a:endParaRPr lang="en-US" altLang="zh-CN"/>
          </a:p>
          <a:p>
            <a:pPr marL="0" indent="0">
              <a:buNone/>
            </a:pPr>
            <a:endParaRPr lang="en-US" altLang="zh-CN" sz="1000"/>
          </a:p>
          <a:p>
            <a:pPr marL="0" indent="0">
              <a:buNone/>
            </a:pPr>
            <a:endParaRPr lang="en-US" altLang="zh-CN" sz="1000"/>
          </a:p>
          <a:p>
            <a:pPr marL="0" indent="0">
              <a:buNone/>
            </a:pPr>
            <a:endParaRPr lang="zh-CN" altLang="en-US" sz="1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观察死锁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事务的概念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若干操作的集合，这些操作要么都完成要么都取消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多版本数据 </a:t>
            </a:r>
            <a:r>
              <a:rPr lang="en-US" altLang="zh-CN"/>
              <a:t>- mvcc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reading never blocks writing and writing never blocks reading. 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事务提交模式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215386"/>
          </a:xfrm>
        </p:spPr>
        <p:txBody>
          <a:bodyPr/>
          <a:lstStyle/>
          <a:p>
            <a:pPr>
              <a:buClr>
                <a:schemeClr val="bg2">
                  <a:lumMod val="10000"/>
                </a:schemeClr>
              </a:buClr>
            </a:pPr>
            <a:r>
              <a:rPr lang="zh-CN" altLang="en-US" sz="2200"/>
              <a:t>默认为自动提交</a:t>
            </a:r>
            <a:endParaRPr lang="en-US" altLang="zh-CN" sz="2200"/>
          </a:p>
          <a:p>
            <a:pPr marL="0" indent="0">
              <a:buClr>
                <a:schemeClr val="bg2">
                  <a:lumMod val="10000"/>
                </a:schemeClr>
              </a:buClr>
              <a:buNone/>
            </a:pPr>
            <a:r>
              <a:rPr lang="en-US" altLang="zh-CN" sz="1800">
                <a:ea typeface="楷体" panose="02010609060101010101" pitchFamily="49" charset="-122"/>
              </a:rPr>
              <a:t>AUTOCOMMIT = on</a:t>
            </a:r>
            <a:endParaRPr lang="en-US" altLang="zh-CN" sz="1800">
              <a:ea typeface="楷体" panose="02010609060101010101" pitchFamily="49" charset="-122"/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zh-CN" altLang="en-US" sz="2200"/>
              <a:t>查看各变量当前值</a:t>
            </a:r>
            <a:endParaRPr lang="en-US" altLang="zh-CN" sz="2200"/>
          </a:p>
          <a:p>
            <a:pPr marL="0" indent="0">
              <a:buClr>
                <a:schemeClr val="bg2">
                  <a:lumMod val="10000"/>
                </a:schemeClr>
              </a:buClr>
              <a:buNone/>
            </a:pPr>
            <a:r>
              <a:rPr lang="en-US" altLang="zh-CN" sz="1800">
                <a:ea typeface="楷体" panose="02010609060101010101" pitchFamily="49" charset="-122"/>
              </a:rPr>
              <a:t>psql&gt; \set </a:t>
            </a:r>
            <a:endParaRPr lang="en-US" altLang="zh-CN" sz="1800">
              <a:ea typeface="楷体" panose="02010609060101010101" pitchFamily="49" charset="-122"/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zh-CN" altLang="en-US" sz="2200"/>
              <a:t>设置</a:t>
            </a:r>
            <a:r>
              <a:rPr lang="en-US" altLang="zh-CN" sz="2200">
                <a:ea typeface="楷体" panose="02010609060101010101" pitchFamily="49" charset="-122"/>
              </a:rPr>
              <a:t>AUTOCOMMIT</a:t>
            </a:r>
            <a:r>
              <a:rPr lang="en-US" altLang="zh-CN" sz="2200"/>
              <a:t>(on/off</a:t>
            </a:r>
            <a:r>
              <a:rPr lang="zh-CN" altLang="en-US" sz="2200"/>
              <a:t>或</a:t>
            </a:r>
            <a:r>
              <a:rPr lang="en-US" altLang="zh-CN" sz="2200"/>
              <a:t>1/0)</a:t>
            </a:r>
            <a:endParaRPr lang="en-US" altLang="zh-CN" sz="2200"/>
          </a:p>
          <a:p>
            <a:pPr marL="0" indent="0">
              <a:buClr>
                <a:schemeClr val="bg2">
                  <a:lumMod val="10000"/>
                </a:schemeClr>
              </a:buClr>
              <a:buNone/>
            </a:pPr>
            <a:r>
              <a:rPr lang="en-US" altLang="zh-CN" sz="1800">
                <a:ea typeface="楷体" panose="02010609060101010101" pitchFamily="49" charset="-122"/>
              </a:rPr>
              <a:t>psql&gt; \set AUTOCOMMIT off</a:t>
            </a:r>
            <a:endParaRPr lang="en-US" altLang="zh-CN" sz="1800">
              <a:ea typeface="楷体" panose="02010609060101010101" pitchFamily="49" charset="-122"/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zh-CN" altLang="en-US" sz="2200"/>
              <a:t>显式开始事务</a:t>
            </a:r>
            <a:endParaRPr lang="en-US" altLang="zh-CN" sz="2200"/>
          </a:p>
          <a:p>
            <a:pPr marL="0" indent="0">
              <a:buClr>
                <a:schemeClr val="bg2">
                  <a:lumMod val="10000"/>
                </a:schemeClr>
              </a:buClr>
              <a:buNone/>
            </a:pPr>
            <a:r>
              <a:rPr lang="en-US" altLang="zh-CN" sz="1800">
                <a:ea typeface="楷体" panose="02010609060101010101" pitchFamily="49" charset="-122"/>
              </a:rPr>
              <a:t>psql&gt; start transaction;</a:t>
            </a:r>
            <a:endParaRPr lang="en-US" altLang="zh-CN" sz="1800">
              <a:ea typeface="楷体" panose="02010609060101010101" pitchFamily="49" charset="-122"/>
            </a:endParaRPr>
          </a:p>
          <a:p>
            <a:pPr marL="0" indent="0">
              <a:buClr>
                <a:schemeClr val="bg2">
                  <a:lumMod val="10000"/>
                </a:schemeClr>
              </a:buClr>
              <a:buNone/>
            </a:pPr>
            <a:r>
              <a:rPr lang="en-US" altLang="zh-CN" sz="1800">
                <a:ea typeface="楷体" panose="02010609060101010101" pitchFamily="49" charset="-122"/>
              </a:rPr>
              <a:t>psql&gt; begin [work];</a:t>
            </a:r>
            <a:endParaRPr lang="en-US" altLang="zh-CN" sz="1800">
              <a:ea typeface="楷体" panose="02010609060101010101" pitchFamily="49" charset="-122"/>
            </a:endParaRPr>
          </a:p>
          <a:p>
            <a:pPr marL="0" indent="0">
              <a:buClr>
                <a:schemeClr val="bg2">
                  <a:lumMod val="10000"/>
                </a:schemeClr>
              </a:buClr>
              <a:buNone/>
            </a:pPr>
            <a:r>
              <a:rPr lang="en-US" altLang="zh-CN" sz="1800">
                <a:ea typeface="楷体" panose="02010609060101010101" pitchFamily="49" charset="-122"/>
              </a:rPr>
              <a:t>psql&gt; begin [transaction];</a:t>
            </a:r>
            <a:endParaRPr lang="en-US" altLang="zh-CN" sz="1800">
              <a:ea typeface="楷体" panose="02010609060101010101" pitchFamily="49" charset="-122"/>
            </a:endParaRPr>
          </a:p>
          <a:p>
            <a:pPr marL="0" indent="0">
              <a:buClr>
                <a:schemeClr val="bg2">
                  <a:lumMod val="10000"/>
                </a:schemeClr>
              </a:buClr>
              <a:buNone/>
            </a:pPr>
            <a:r>
              <a:rPr lang="zh-CN" altLang="en-US" sz="1800">
                <a:ea typeface="楷体" panose="02010609060101010101" pitchFamily="49" charset="-122"/>
              </a:rPr>
              <a:t>说明：</a:t>
            </a:r>
            <a:r>
              <a:rPr lang="en-US" altLang="zh-CN" sz="1800">
                <a:ea typeface="楷体" panose="02010609060101010101" pitchFamily="49" charset="-122"/>
              </a:rPr>
              <a:t> that BEGIN command does not be assigned a txid. In PostgreSQL, when the first command is executed after a BEGIN command executed, a tixd is assigned by the transaction manager, and then its transaction starts. </a:t>
            </a:r>
            <a:endParaRPr lang="en-US" altLang="zh-CN" sz="1800">
              <a:ea typeface="楷体" panose="02010609060101010101" pitchFamily="49" charset="-122"/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zh-CN" altLang="en-US" sz="2200"/>
              <a:t>开启隐式事务模式</a:t>
            </a:r>
            <a:endParaRPr lang="en-US" altLang="zh-CN" sz="2200"/>
          </a:p>
          <a:p>
            <a:pPr marL="0" indent="0">
              <a:buClr>
                <a:schemeClr val="bg2">
                  <a:lumMod val="10000"/>
                </a:schemeClr>
              </a:buClr>
              <a:buNone/>
            </a:pPr>
            <a:r>
              <a:rPr lang="en-US" altLang="zh-CN" sz="1800">
                <a:ea typeface="楷体" panose="02010609060101010101" pitchFamily="49" charset="-122"/>
              </a:rPr>
              <a:t>psql&gt; \set AUTOCOMMIT on</a:t>
            </a:r>
            <a:endParaRPr lang="en-US" altLang="zh-CN" sz="1800">
              <a:ea typeface="楷体" panose="02010609060101010101" pitchFamily="49" charset="-122"/>
            </a:endParaRPr>
          </a:p>
          <a:p>
            <a:pPr marL="0" indent="0">
              <a:buClr>
                <a:schemeClr val="folHlink"/>
              </a:buClr>
              <a:buNone/>
            </a:pP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DDL</a:t>
            </a:r>
            <a:r>
              <a:rPr lang="zh-CN" altLang="en-US"/>
              <a:t>及</a:t>
            </a:r>
            <a:r>
              <a:rPr lang="en-US" altLang="zh-CN"/>
              <a:t>DCL</a:t>
            </a:r>
            <a:r>
              <a:rPr lang="zh-CN" altLang="en-US"/>
              <a:t>语句对事务的影响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与</a:t>
            </a:r>
            <a:r>
              <a:rPr lang="en-US" altLang="zh-CN"/>
              <a:t>DML</a:t>
            </a:r>
            <a:r>
              <a:rPr lang="zh-CN" altLang="en-US"/>
              <a:t>等同看待，</a:t>
            </a:r>
            <a:r>
              <a:rPr lang="en-US" altLang="zh-CN"/>
              <a:t>DDL</a:t>
            </a:r>
            <a:r>
              <a:rPr lang="zh-CN" altLang="en-US"/>
              <a:t>操作可以回滚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事务隔离级别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2">
                  <a:lumMod val="1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/>
              <a:t>KES</a:t>
            </a:r>
            <a:r>
              <a:rPr lang="zh-CN" altLang="en-US"/>
              <a:t>支持所有四种隔离级别</a:t>
            </a:r>
            <a:endParaRPr lang="en-US" altLang="zh-CN"/>
          </a:p>
          <a:p>
            <a:pPr lvl="1">
              <a:buClr>
                <a:schemeClr val="bg2">
                  <a:lumMod val="10000"/>
                </a:schemeClr>
              </a:buClr>
              <a:buFont typeface="Consolas" panose="020B0609020204030204" pitchFamily="49" charset="0"/>
              <a:buChar char="―"/>
              <a:defRPr/>
            </a:pPr>
            <a:r>
              <a:rPr lang="en-US" altLang="zh-CN"/>
              <a:t>read uncommitted(</a:t>
            </a:r>
            <a:r>
              <a:rPr lang="zh-CN" altLang="en-US"/>
              <a:t>与</a:t>
            </a:r>
            <a:r>
              <a:rPr lang="en-US" altLang="zh-CN"/>
              <a:t>read committed</a:t>
            </a:r>
            <a:r>
              <a:rPr lang="zh-CN" altLang="en-US"/>
              <a:t>等价，不会出现</a:t>
            </a:r>
            <a:r>
              <a:rPr lang="en-US" altLang="zh-CN"/>
              <a:t>dirty read)</a:t>
            </a:r>
            <a:endParaRPr lang="en-US" altLang="zh-CN"/>
          </a:p>
          <a:p>
            <a:pPr lvl="1">
              <a:buClr>
                <a:schemeClr val="bg2">
                  <a:lumMod val="10000"/>
                </a:schemeClr>
              </a:buClr>
              <a:buFont typeface="Consolas" panose="020B0609020204030204" pitchFamily="49" charset="0"/>
              <a:buChar char="―"/>
              <a:defRPr/>
            </a:pPr>
            <a:r>
              <a:rPr lang="en-US" altLang="zh-CN"/>
              <a:t>read committed(</a:t>
            </a:r>
            <a:r>
              <a:rPr lang="zh-CN" altLang="en-US"/>
              <a:t>默认</a:t>
            </a:r>
            <a:r>
              <a:rPr lang="en-US" altLang="zh-CN"/>
              <a:t>)</a:t>
            </a:r>
            <a:endParaRPr lang="en-US" altLang="zh-CN"/>
          </a:p>
          <a:p>
            <a:pPr lvl="1">
              <a:buClr>
                <a:schemeClr val="bg2">
                  <a:lumMod val="10000"/>
                </a:schemeClr>
              </a:buClr>
              <a:buFont typeface="Consolas" panose="020B0609020204030204" pitchFamily="49" charset="0"/>
              <a:buChar char="―"/>
              <a:defRPr/>
            </a:pPr>
            <a:r>
              <a:rPr lang="en-US" altLang="zh-CN"/>
              <a:t>repeatable read,</a:t>
            </a:r>
            <a:r>
              <a:rPr lang="zh-CN" altLang="en-US"/>
              <a:t>不会出现</a:t>
            </a:r>
            <a:r>
              <a:rPr lang="en-US" altLang="zh-CN"/>
              <a:t>non-repeatable read</a:t>
            </a:r>
            <a:r>
              <a:rPr lang="zh-CN" altLang="en-US"/>
              <a:t>和</a:t>
            </a:r>
            <a:r>
              <a:rPr lang="en-US" altLang="zh-CN"/>
              <a:t>phantom read</a:t>
            </a:r>
            <a:r>
              <a:rPr lang="zh-CN" altLang="en-US"/>
              <a:t>，但会出</a:t>
            </a:r>
            <a:r>
              <a:rPr lang="en-US" altLang="zh-CN"/>
              <a:t>Serialization Anomaly</a:t>
            </a:r>
            <a:endParaRPr lang="en-US" altLang="zh-CN"/>
          </a:p>
          <a:p>
            <a:pPr lvl="1">
              <a:buClr>
                <a:schemeClr val="bg2">
                  <a:lumMod val="10000"/>
                </a:schemeClr>
              </a:buClr>
              <a:buFont typeface="Consolas" panose="020B0609020204030204" pitchFamily="49" charset="0"/>
              <a:buChar char="―"/>
              <a:defRPr/>
            </a:pPr>
            <a:r>
              <a:rPr lang="en-US" altLang="zh-CN"/>
              <a:t>serializable</a:t>
            </a:r>
            <a:endParaRPr lang="en-US" altLang="zh-CN"/>
          </a:p>
          <a:p>
            <a:pPr>
              <a:buClr>
                <a:schemeClr val="bg2">
                  <a:lumMod val="10000"/>
                </a:schemeClr>
              </a:buClr>
              <a:defRPr/>
            </a:pPr>
            <a:r>
              <a:rPr lang="zh-CN" altLang="en-US"/>
              <a:t>查看隔离级别 </a:t>
            </a:r>
            <a:r>
              <a:rPr lang="en-US" altLang="zh-CN"/>
              <a:t>– </a:t>
            </a:r>
            <a:r>
              <a:rPr lang="zh-CN" altLang="en-US"/>
              <a:t>默认和会话级</a:t>
            </a:r>
            <a:endParaRPr lang="zh-CN" altLang="en-US"/>
          </a:p>
          <a:p>
            <a:pPr marL="400050" lvl="1" indent="0">
              <a:buClr>
                <a:schemeClr val="bg2">
                  <a:lumMod val="10000"/>
                </a:schemeClr>
              </a:buClr>
              <a:buNone/>
              <a:defRPr/>
            </a:pPr>
            <a:r>
              <a:rPr lang="en-US" altLang="zh-CN" sz="1800"/>
              <a:t>kingbase=# show default_transaction_isolation;</a:t>
            </a:r>
            <a:endParaRPr lang="en-US" altLang="zh-CN" sz="1800"/>
          </a:p>
          <a:p>
            <a:pPr marL="400050" lvl="1" indent="0">
              <a:buClr>
                <a:schemeClr val="bg2">
                  <a:lumMod val="10000"/>
                </a:schemeClr>
              </a:buClr>
              <a:buNone/>
              <a:defRPr/>
            </a:pPr>
            <a:r>
              <a:rPr lang="en-US" altLang="zh-CN" sz="1800"/>
              <a:t> default_transaction_isolation</a:t>
            </a:r>
            <a:endParaRPr lang="en-US" altLang="zh-CN" sz="1800"/>
          </a:p>
          <a:p>
            <a:pPr marL="400050" lvl="1" indent="0">
              <a:buClr>
                <a:schemeClr val="bg2">
                  <a:lumMod val="10000"/>
                </a:schemeClr>
              </a:buClr>
              <a:buNone/>
              <a:defRPr/>
            </a:pPr>
            <a:r>
              <a:rPr lang="en-US" altLang="zh-CN" sz="1800"/>
              <a:t>-------------------------------</a:t>
            </a:r>
            <a:endParaRPr lang="en-US" altLang="zh-CN" sz="1800"/>
          </a:p>
          <a:p>
            <a:pPr marL="400050" lvl="1" indent="0">
              <a:buClr>
                <a:schemeClr val="bg2">
                  <a:lumMod val="10000"/>
                </a:schemeClr>
              </a:buClr>
              <a:buNone/>
              <a:defRPr/>
            </a:pPr>
            <a:r>
              <a:rPr lang="en-US" altLang="zh-CN" sz="1800"/>
              <a:t> read committed</a:t>
            </a:r>
            <a:endParaRPr lang="en-US" altLang="zh-CN" sz="1800"/>
          </a:p>
          <a:p>
            <a:pPr marL="400050" lvl="1" indent="0">
              <a:buClr>
                <a:schemeClr val="bg2">
                  <a:lumMod val="10000"/>
                </a:schemeClr>
              </a:buClr>
              <a:buNone/>
              <a:defRPr/>
            </a:pPr>
            <a:r>
              <a:rPr lang="en-US" altLang="zh-CN" sz="1800"/>
              <a:t>kingbase=# show transaction_isolation;</a:t>
            </a:r>
            <a:endParaRPr lang="en-US" altLang="zh-CN" sz="1800"/>
          </a:p>
          <a:p>
            <a:pPr marL="400050" lvl="1" indent="0">
              <a:buClr>
                <a:schemeClr val="bg2">
                  <a:lumMod val="10000"/>
                </a:schemeClr>
              </a:buClr>
              <a:buNone/>
              <a:defRPr/>
            </a:pPr>
            <a:r>
              <a:rPr lang="en-US" altLang="zh-CN" sz="1800"/>
              <a:t> transaction_isolation</a:t>
            </a:r>
            <a:endParaRPr lang="en-US" altLang="zh-CN" sz="1800"/>
          </a:p>
          <a:p>
            <a:pPr marL="400050" lvl="1" indent="0">
              <a:buClr>
                <a:schemeClr val="bg2">
                  <a:lumMod val="10000"/>
                </a:schemeClr>
              </a:buClr>
              <a:buNone/>
              <a:defRPr/>
            </a:pPr>
            <a:r>
              <a:rPr lang="en-US" altLang="zh-CN" sz="1800"/>
              <a:t>-----------------------</a:t>
            </a:r>
            <a:endParaRPr lang="en-US" altLang="zh-CN" sz="1800"/>
          </a:p>
          <a:p>
            <a:pPr marL="400050" lvl="1" indent="0">
              <a:buClr>
                <a:schemeClr val="bg2">
                  <a:lumMod val="10000"/>
                </a:schemeClr>
              </a:buClr>
              <a:buNone/>
              <a:defRPr/>
            </a:pPr>
            <a:r>
              <a:rPr lang="en-US" altLang="zh-CN" sz="1800"/>
              <a:t> read committed</a:t>
            </a:r>
            <a:endParaRPr lang="en-US" altLang="zh-CN" sz="1800"/>
          </a:p>
          <a:p>
            <a:pPr marL="400050" lvl="1" indent="0">
              <a:buClr>
                <a:schemeClr val="bg2">
                  <a:lumMod val="10000"/>
                </a:schemeClr>
              </a:buClr>
              <a:buNone/>
              <a:defRPr/>
            </a:pP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设置隔离级别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2">
                  <a:lumMod val="10000"/>
                </a:schemeClr>
              </a:buClr>
              <a:defRPr/>
            </a:pPr>
            <a:r>
              <a:rPr lang="zh-CN" altLang="en-US"/>
              <a:t>在事务开始时设置隔离级别</a:t>
            </a:r>
            <a:endParaRPr lang="en-US" altLang="zh-CN"/>
          </a:p>
          <a:p>
            <a:pPr marL="400050" lvl="1" indent="0">
              <a:buClr>
                <a:schemeClr val="bg2">
                  <a:lumMod val="10000"/>
                </a:schemeClr>
              </a:buClr>
              <a:buNone/>
              <a:defRPr/>
            </a:pPr>
            <a:r>
              <a:rPr lang="en-US" altLang="zh-CN" sz="1600"/>
              <a:t>begin transaction isolation level repeatable read; </a:t>
            </a:r>
            <a:endParaRPr lang="en-US" altLang="zh-CN" sz="1600"/>
          </a:p>
          <a:p>
            <a:pPr>
              <a:buClr>
                <a:schemeClr val="bg2">
                  <a:lumMod val="10000"/>
                </a:schemeClr>
              </a:buClr>
              <a:defRPr/>
            </a:pPr>
            <a:r>
              <a:rPr lang="zh-CN" altLang="en-US" sz="2000"/>
              <a:t>永久配置</a:t>
            </a:r>
            <a:r>
              <a:rPr lang="en-US" altLang="zh-CN" sz="2000"/>
              <a:t>(</a:t>
            </a:r>
            <a:r>
              <a:rPr lang="zh-CN" altLang="en-US" sz="2000"/>
              <a:t>以下两种方法均可</a:t>
            </a:r>
            <a:r>
              <a:rPr lang="en-US" altLang="zh-CN" sz="2000"/>
              <a:t>)</a:t>
            </a:r>
            <a:endParaRPr lang="zh-CN" altLang="en-US" sz="2000"/>
          </a:p>
          <a:p>
            <a:pPr marL="0" indent="0">
              <a:buClr>
                <a:schemeClr val="bg2">
                  <a:lumMod val="10000"/>
                </a:schemeClr>
              </a:buClr>
              <a:buNone/>
              <a:defRPr/>
            </a:pPr>
            <a:r>
              <a:rPr lang="en-US" altLang="zh-CN" sz="2000"/>
              <a:t>1. </a:t>
            </a:r>
            <a:r>
              <a:rPr lang="zh-CN" altLang="en-US" sz="2000"/>
              <a:t>alter system set default_transaction_isolation = 'repeatable read';</a:t>
            </a:r>
            <a:endParaRPr lang="zh-CN" altLang="en-US" sz="2000"/>
          </a:p>
          <a:p>
            <a:pPr marL="0" indent="0">
              <a:buClr>
                <a:schemeClr val="bg2">
                  <a:lumMod val="10000"/>
                </a:schemeClr>
              </a:buClr>
              <a:buNone/>
              <a:defRPr/>
            </a:pPr>
            <a:r>
              <a:rPr lang="en-US" altLang="zh-CN" sz="2000"/>
              <a:t>2. </a:t>
            </a:r>
            <a:r>
              <a:rPr lang="zh-CN" altLang="en-US" sz="2000"/>
              <a:t>手工修改配置文件</a:t>
            </a:r>
            <a:r>
              <a:rPr lang="en-US" altLang="zh-CN" sz="2000"/>
              <a:t>kingbase.conf</a:t>
            </a:r>
            <a:r>
              <a:rPr lang="zh-CN" altLang="en-US" sz="2000"/>
              <a:t>，加入：</a:t>
            </a:r>
            <a:r>
              <a:rPr lang="en-US" altLang="zh-CN" sz="2000"/>
              <a:t>default_transaction_isolation = SERIALIZABLE</a:t>
            </a:r>
            <a:endParaRPr lang="en-US" altLang="zh-CN" sz="2000"/>
          </a:p>
          <a:p>
            <a:pPr marL="57150" indent="0">
              <a:buNone/>
              <a:defRPr/>
            </a:pPr>
            <a:r>
              <a:rPr lang="en-US" altLang="zh-CN" sz="2000"/>
              <a:t>#</a:t>
            </a:r>
            <a:r>
              <a:rPr lang="zh-CN" altLang="en-US" sz="2000"/>
              <a:t>可选参数：</a:t>
            </a:r>
            <a:r>
              <a:rPr lang="en-US" altLang="zh-CN" sz="2000"/>
              <a:t>READ-UNCOMMITTED, READ-COMMITTED, REPEATABLE-READ, SERIALIZABLE(</a:t>
            </a:r>
            <a:r>
              <a:rPr lang="zh-CN" altLang="en-US" sz="2000"/>
              <a:t>大小写均可</a:t>
            </a:r>
            <a:r>
              <a:rPr lang="en-US" altLang="zh-CN" sz="2000"/>
              <a:t>). </a:t>
            </a:r>
            <a:endParaRPr lang="en-US" altLang="zh-CN" sz="2000"/>
          </a:p>
          <a:p>
            <a:pPr marL="457200" lvl="1" indent="0">
              <a:buNone/>
              <a:defRPr/>
            </a:pPr>
            <a:endParaRPr lang="en-US" altLang="zh-CN" sz="1800"/>
          </a:p>
          <a:p>
            <a:pPr lvl="1">
              <a:buClr>
                <a:schemeClr val="folHlink"/>
              </a:buClr>
              <a:buFont typeface="Arial" panose="020B0604020202020204" pitchFamily="34" charset="0"/>
              <a:buChar char="–"/>
              <a:defRPr/>
            </a:pPr>
            <a:endParaRPr lang="en-US" altLang="zh-CN"/>
          </a:p>
          <a:p>
            <a:pPr>
              <a:buClr>
                <a:schemeClr val="folHlink"/>
              </a:buClr>
              <a:buFont typeface="Arial" panose="020B0604020202020204" pitchFamily="34" charset="0"/>
              <a:buChar char="•"/>
              <a:defRPr/>
            </a:pP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repeatable read</a:t>
            </a:r>
            <a:r>
              <a:rPr lang="zh-CN" altLang="en-US"/>
              <a:t>的</a:t>
            </a:r>
            <a:r>
              <a:rPr lang="en-US" altLang="zh-CN"/>
              <a:t>Serialization Anomaly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conn#1</a:t>
            </a:r>
            <a:endParaRPr lang="en-US" altLang="zh-CN"/>
          </a:p>
          <a:p>
            <a:pPr marL="0" indent="0">
              <a:buNone/>
            </a:pPr>
            <a:r>
              <a:rPr lang="en-US" altLang="zh-CN" sz="1800"/>
              <a:t>test=# begin;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BEGIN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test=*# update t set b = 1000 where b = 100;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UPDATE 1</a:t>
            </a:r>
            <a:endParaRPr lang="en-US" altLang="zh-CN" sz="1800"/>
          </a:p>
          <a:p>
            <a:r>
              <a:rPr lang="en-US" altLang="zh-CN"/>
              <a:t>conn#2</a:t>
            </a:r>
            <a:endParaRPr lang="en-US" altLang="zh-CN"/>
          </a:p>
          <a:p>
            <a:pPr marL="0" indent="0">
              <a:buNone/>
            </a:pPr>
            <a:r>
              <a:rPr lang="en-US" altLang="zh-CN" sz="1800"/>
              <a:t>test=# begin isolation level repeatable read;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BEGIN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test=*# update t set b = 10000 where b = 100;</a:t>
            </a:r>
            <a:endParaRPr lang="en-US" altLang="zh-CN" sz="1800"/>
          </a:p>
          <a:p>
            <a:pPr marL="0" indent="0">
              <a:buNone/>
            </a:pPr>
            <a:r>
              <a:rPr lang="zh-CN" altLang="en-US" sz="1800"/>
              <a:t>等待</a:t>
            </a:r>
            <a:r>
              <a:rPr lang="en-US" altLang="zh-CN" sz="1800"/>
              <a:t>.....</a:t>
            </a:r>
            <a:endParaRPr lang="en-US" altLang="zh-CN" sz="1800"/>
          </a:p>
          <a:p>
            <a:r>
              <a:rPr lang="en-US" altLang="zh-CN"/>
              <a:t>conn#1</a:t>
            </a:r>
            <a:endParaRPr lang="en-US" altLang="zh-CN"/>
          </a:p>
          <a:p>
            <a:pPr marL="0" indent="0">
              <a:buNone/>
            </a:pPr>
            <a:r>
              <a:rPr lang="en-US" altLang="zh-CN" sz="1800"/>
              <a:t>test=*# commit;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COMMIT</a:t>
            </a:r>
            <a:endParaRPr lang="en-US" altLang="zh-CN" sz="1800"/>
          </a:p>
          <a:p>
            <a:r>
              <a:rPr lang="en-US" altLang="zh-CN"/>
              <a:t>conn#2</a:t>
            </a:r>
            <a:endParaRPr lang="en-US" altLang="zh-CN"/>
          </a:p>
          <a:p>
            <a:pPr marL="0" indent="0">
              <a:buNone/>
            </a:pPr>
            <a:r>
              <a:rPr lang="en-US" altLang="zh-CN" sz="1800"/>
              <a:t>ERROR:  could not serialize access due to concurrent update</a:t>
            </a:r>
            <a:endParaRPr lang="en-US" altLang="zh-CN" sz="1800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KES</a:t>
            </a:r>
            <a:r>
              <a:rPr lang="zh-CN" altLang="en-US"/>
              <a:t>锁的特点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与</a:t>
            </a:r>
            <a:r>
              <a:rPr lang="en-US" altLang="zh-CN"/>
              <a:t>Oracle</a:t>
            </a:r>
            <a:r>
              <a:rPr lang="zh-CN" altLang="en-US"/>
              <a:t>相似，只锁定行，不需要附加索引，不使用内存管理锁</a:t>
            </a:r>
            <a:endParaRPr lang="en-US" altLang="zh-CN"/>
          </a:p>
          <a:p>
            <a:r>
              <a:rPr lang="zh-CN" altLang="en-US"/>
              <a:t>与</a:t>
            </a:r>
            <a:r>
              <a:rPr lang="en-US" altLang="zh-CN"/>
              <a:t>MySQL</a:t>
            </a:r>
            <a:r>
              <a:rPr lang="zh-CN" altLang="en-US"/>
              <a:t>和</a:t>
            </a:r>
            <a:r>
              <a:rPr lang="en-US" altLang="zh-CN"/>
              <a:t>SQL server</a:t>
            </a:r>
            <a:r>
              <a:rPr lang="zh-CN" altLang="en-US"/>
              <a:t>不同，在没有索引的情况下，更新</a:t>
            </a:r>
            <a:r>
              <a:rPr lang="en-US" altLang="zh-CN"/>
              <a:t>1</a:t>
            </a:r>
            <a:r>
              <a:rPr lang="zh-CN" altLang="en-US"/>
              <a:t>行时，</a:t>
            </a:r>
            <a:r>
              <a:rPr lang="en-US" altLang="zh-CN"/>
              <a:t>MySQL</a:t>
            </a:r>
            <a:r>
              <a:rPr lang="zh-CN" altLang="en-US"/>
              <a:t>和</a:t>
            </a:r>
            <a:r>
              <a:rPr lang="en-US" altLang="zh-CN"/>
              <a:t>SQL Server</a:t>
            </a:r>
            <a:r>
              <a:rPr lang="zh-CN" altLang="en-US"/>
              <a:t>的效果是锁定整个表（</a:t>
            </a:r>
            <a:r>
              <a:rPr lang="en-US" altLang="zh-CN"/>
              <a:t>MySQL</a:t>
            </a:r>
            <a:r>
              <a:rPr lang="zh-CN" altLang="en-US"/>
              <a:t>使用区间锁</a:t>
            </a:r>
            <a:r>
              <a:rPr lang="en-US" altLang="zh-CN"/>
              <a:t>(repeatable read</a:t>
            </a:r>
            <a:r>
              <a:rPr lang="zh-CN" altLang="en-US"/>
              <a:t>级别</a:t>
            </a:r>
            <a:r>
              <a:rPr lang="en-US" altLang="zh-CN"/>
              <a:t>)</a:t>
            </a:r>
            <a:r>
              <a:rPr lang="zh-CN" altLang="en-US"/>
              <a:t>，</a:t>
            </a:r>
            <a:r>
              <a:rPr lang="en-US" altLang="zh-CN"/>
              <a:t>SQL Server</a:t>
            </a:r>
            <a:r>
              <a:rPr lang="zh-CN" altLang="en-US"/>
              <a:t>使用更新锁</a:t>
            </a:r>
            <a:r>
              <a:rPr lang="en-US" altLang="zh-CN"/>
              <a:t>(read committed</a:t>
            </a:r>
            <a:r>
              <a:rPr lang="zh-CN" altLang="en-US"/>
              <a:t>级别</a:t>
            </a:r>
            <a:r>
              <a:rPr lang="en-US" altLang="zh-CN"/>
              <a:t>)</a:t>
            </a:r>
            <a:r>
              <a:rPr lang="zh-CN" altLang="en-US"/>
              <a:t>）。</a:t>
            </a:r>
            <a:endParaRPr lang="en-US" altLang="zh-CN"/>
          </a:p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1833</Words>
  <Application>WPS 演示</Application>
  <PresentationFormat>宽屏</PresentationFormat>
  <Paragraphs>99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Arial</vt:lpstr>
      <vt:lpstr>宋体</vt:lpstr>
      <vt:lpstr>Wingdings</vt:lpstr>
      <vt:lpstr>Times New Roman</vt:lpstr>
      <vt:lpstr>Century Gothic</vt:lpstr>
      <vt:lpstr>幼圆</vt:lpstr>
      <vt:lpstr>Consolas</vt:lpstr>
      <vt:lpstr>华文琥珀</vt:lpstr>
      <vt:lpstr>楷体</vt:lpstr>
      <vt:lpstr>微软雅黑</vt:lpstr>
      <vt:lpstr>Arial Unicode MS</vt:lpstr>
      <vt:lpstr>Office 主题​​</vt:lpstr>
      <vt:lpstr>7</vt:lpstr>
      <vt:lpstr>事务的概念</vt:lpstr>
      <vt:lpstr>多版本数据 - mvcc</vt:lpstr>
      <vt:lpstr>事务提交模式</vt:lpstr>
      <vt:lpstr>DDL及DCL语句对事务的影响</vt:lpstr>
      <vt:lpstr>事务隔离级别</vt:lpstr>
      <vt:lpstr>设置隔离级别</vt:lpstr>
      <vt:lpstr>repeatable read的Serialization Anomaly</vt:lpstr>
      <vt:lpstr>KES锁的特点</vt:lpstr>
      <vt:lpstr>查询锁信息 - pg_locks</vt:lpstr>
      <vt:lpstr>观察死锁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606</cp:revision>
  <dcterms:created xsi:type="dcterms:W3CDTF">2015-08-21T10:03:00Z</dcterms:created>
  <dcterms:modified xsi:type="dcterms:W3CDTF">2025-10-16T09:04:38Z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30C57D77FB864667BECD08971B878AA5_12</vt:lpwstr>
  </property>
  <property fmtid="{D5CDD505-2E9C-101B-9397-08002B2CF9AE}" pid="3" name="KSOProductBuildVer">
    <vt:lpwstr>2052-12.8.2.18205</vt:lpwstr>
  </property>
</Properties>
</file>